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6" r:id="rId1"/>
  </p:sldMasterIdLst>
  <p:sldIdLst>
    <p:sldId id="256" r:id="rId2"/>
  </p:sldIdLst>
  <p:sldSz cx="32918400" cy="21945600"/>
  <p:notesSz cx="6858000" cy="9144000"/>
  <p:defaultTextStyle>
    <a:defPPr>
      <a:defRPr lang="en-US"/>
    </a:defPPr>
    <a:lvl1pPr marL="0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1pPr>
    <a:lvl2pPr marL="1316736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2pPr>
    <a:lvl3pPr marL="2633472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3pPr>
    <a:lvl4pPr marL="3950208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4pPr>
    <a:lvl5pPr marL="5266944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5pPr>
    <a:lvl6pPr marL="6583680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6pPr>
    <a:lvl7pPr marL="7900416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7pPr>
    <a:lvl8pPr marL="9217152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8pPr>
    <a:lvl9pPr marL="10533888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95"/>
    <p:restoredTop sz="94704"/>
  </p:normalViewPr>
  <p:slideViewPr>
    <p:cSldViewPr snapToGrid="0" snapToObjects="1">
      <p:cViewPr>
        <p:scale>
          <a:sx n="66" d="100"/>
          <a:sy n="66" d="100"/>
        </p:scale>
        <p:origin x="-1284" y="-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51655" y="3069804"/>
            <a:ext cx="20738667" cy="8230051"/>
          </a:xfrm>
        </p:spPr>
        <p:txBody>
          <a:bodyPr bIns="0" anchor="b">
            <a:normAutofit/>
          </a:bodyPr>
          <a:lstStyle>
            <a:lvl1pPr algn="l">
              <a:defRPr sz="86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51655" y="11299858"/>
            <a:ext cx="20738667" cy="3128387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560" b="0">
                <a:solidFill>
                  <a:schemeClr val="tx1"/>
                </a:solidFill>
              </a:defRPr>
            </a:lvl1pPr>
            <a:lvl2pPr marL="548667" indent="0" algn="ctr">
              <a:buNone/>
              <a:defRPr sz="2400"/>
            </a:lvl2pPr>
            <a:lvl3pPr marL="1097335" indent="0" algn="ctr">
              <a:buNone/>
              <a:defRPr sz="2160"/>
            </a:lvl3pPr>
            <a:lvl4pPr marL="1646002" indent="0" algn="ctr">
              <a:buNone/>
              <a:defRPr sz="1920"/>
            </a:lvl4pPr>
            <a:lvl5pPr marL="2194670" indent="0" algn="ctr">
              <a:buNone/>
              <a:defRPr sz="1920"/>
            </a:lvl5pPr>
            <a:lvl6pPr marL="2743337" indent="0" algn="ctr">
              <a:buNone/>
              <a:defRPr sz="1920"/>
            </a:lvl6pPr>
            <a:lvl7pPr marL="3292005" indent="0" algn="ctr">
              <a:buNone/>
              <a:defRPr sz="1920"/>
            </a:lvl7pPr>
            <a:lvl8pPr marL="3840672" indent="0" algn="ctr">
              <a:buNone/>
              <a:defRPr sz="1920"/>
            </a:lvl8pPr>
            <a:lvl9pPr marL="4389339" indent="0" algn="ctr">
              <a:buNone/>
              <a:defRPr sz="19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F78D-B2E8-A64E-AA4B-934B39D7620A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51652" y="1053788"/>
            <a:ext cx="12211719" cy="989443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4790322" y="421536"/>
            <a:ext cx="2887218" cy="1611449"/>
          </a:xfrm>
        </p:spPr>
        <p:txBody>
          <a:bodyPr/>
          <a:lstStyle/>
          <a:p>
            <a:fld id="{B9A9B1D0-35A7-064D-B6E4-0DED50AD95C6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4051656" y="2059085"/>
            <a:ext cx="23668329" cy="497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F78D-B2E8-A64E-AA4B-934B39D7620A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9B1D0-35A7-064D-B6E4-0DED50AD95C6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4051656" y="2059085"/>
            <a:ext cx="23668329" cy="497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711212" y="2548155"/>
            <a:ext cx="3970898" cy="14920208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02878" y="2548155"/>
            <a:ext cx="19083942" cy="1492020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F78D-B2E8-A64E-AA4B-934B39D7620A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9B1D0-35A7-064D-B6E4-0DED50AD95C6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59215" b="36435"/>
          <a:stretch/>
        </p:blipFill>
        <p:spPr>
          <a:xfrm rot="5400000">
            <a:off x="21112092" y="9729852"/>
            <a:ext cx="14923008" cy="559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F78D-B2E8-A64E-AA4B-934B39D7620A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9B1D0-35A7-064D-B6E4-0DED50AD95C6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4051656" y="2059085"/>
            <a:ext cx="23668329" cy="497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1654" y="5619617"/>
            <a:ext cx="20750912" cy="6560211"/>
          </a:xfrm>
        </p:spPr>
        <p:txBody>
          <a:bodyPr anchor="b">
            <a:normAutofit/>
          </a:bodyPr>
          <a:lstStyle>
            <a:lvl1pPr algn="l">
              <a:defRPr sz="51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51657" y="12179829"/>
            <a:ext cx="20750912" cy="3241373"/>
          </a:xfrm>
        </p:spPr>
        <p:txBody>
          <a:bodyPr tIns="91440"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</a:defRPr>
            </a:lvl1pPr>
            <a:lvl2pPr marL="54866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335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6002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67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337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2005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672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339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F78D-B2E8-A64E-AA4B-934B39D7620A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9B1D0-35A7-064D-B6E4-0DED50AD95C6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4051656" y="2059085"/>
            <a:ext cx="23668329" cy="497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1655" y="3069806"/>
            <a:ext cx="23630454" cy="33411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51655" y="6952154"/>
            <a:ext cx="11253135" cy="1049263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29760" y="6952155"/>
            <a:ext cx="11252348" cy="1049263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F78D-B2E8-A64E-AA4B-934B39D7620A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9B1D0-35A7-064D-B6E4-0DED50AD95C6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4051656" y="2059085"/>
            <a:ext cx="23668329" cy="497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148" y="3071689"/>
            <a:ext cx="23656839" cy="33427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25273" y="6941103"/>
            <a:ext cx="11252757" cy="256621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520" b="0" cap="none" baseline="0">
                <a:solidFill>
                  <a:schemeClr val="accent1"/>
                </a:solidFill>
              </a:defRPr>
            </a:lvl1pPr>
            <a:lvl2pPr marL="548667" indent="0">
              <a:buNone/>
              <a:defRPr sz="2400" b="1"/>
            </a:lvl2pPr>
            <a:lvl3pPr marL="1097335" indent="0">
              <a:buNone/>
              <a:defRPr sz="2160" b="1"/>
            </a:lvl3pPr>
            <a:lvl4pPr marL="1646002" indent="0">
              <a:buNone/>
              <a:defRPr sz="1920" b="1"/>
            </a:lvl4pPr>
            <a:lvl5pPr marL="2194670" indent="0">
              <a:buNone/>
              <a:defRPr sz="1920" b="1"/>
            </a:lvl5pPr>
            <a:lvl6pPr marL="2743337" indent="0">
              <a:buNone/>
              <a:defRPr sz="1920" b="1"/>
            </a:lvl6pPr>
            <a:lvl7pPr marL="3292005" indent="0">
              <a:buNone/>
              <a:defRPr sz="1920" b="1"/>
            </a:lvl7pPr>
            <a:lvl8pPr marL="3840672" indent="0">
              <a:buNone/>
              <a:defRPr sz="1920" b="1"/>
            </a:lvl8pPr>
            <a:lvl9pPr marL="4389339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25273" y="9516208"/>
            <a:ext cx="11252757" cy="79733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429760" y="6952155"/>
            <a:ext cx="11252348" cy="2567159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520" b="0" cap="none" baseline="0">
                <a:solidFill>
                  <a:schemeClr val="accent1"/>
                </a:solidFill>
              </a:defRPr>
            </a:lvl1pPr>
            <a:lvl2pPr marL="548667" indent="0">
              <a:buNone/>
              <a:defRPr sz="2400" b="1"/>
            </a:lvl2pPr>
            <a:lvl3pPr marL="1097335" indent="0">
              <a:buNone/>
              <a:defRPr sz="2160" b="1"/>
            </a:lvl3pPr>
            <a:lvl4pPr marL="1646002" indent="0">
              <a:buNone/>
              <a:defRPr sz="1920" b="1"/>
            </a:lvl4pPr>
            <a:lvl5pPr marL="2194670" indent="0">
              <a:buNone/>
              <a:defRPr sz="1920" b="1"/>
            </a:lvl5pPr>
            <a:lvl6pPr marL="2743337" indent="0">
              <a:buNone/>
              <a:defRPr sz="1920" b="1"/>
            </a:lvl6pPr>
            <a:lvl7pPr marL="3292005" indent="0">
              <a:buNone/>
              <a:defRPr sz="1920" b="1"/>
            </a:lvl7pPr>
            <a:lvl8pPr marL="3840672" indent="0">
              <a:buNone/>
              <a:defRPr sz="1920" b="1"/>
            </a:lvl8pPr>
            <a:lvl9pPr marL="4389339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429760" y="9507313"/>
            <a:ext cx="11252348" cy="79519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F78D-B2E8-A64E-AA4B-934B39D7620A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9B1D0-35A7-064D-B6E4-0DED50AD95C6}" type="slidenum">
              <a:rPr lang="en-US" smtClean="0"/>
              <a:t>‹#›</a:t>
            </a:fld>
            <a:endParaRPr lang="en-US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4051656" y="2059085"/>
            <a:ext cx="23668329" cy="497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F78D-B2E8-A64E-AA4B-934B39D7620A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9B1D0-35A7-064D-B6E4-0DED50AD95C6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4051656" y="2059085"/>
            <a:ext cx="23668329" cy="497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F78D-B2E8-A64E-AA4B-934B39D7620A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9B1D0-35A7-064D-B6E4-0DED50AD95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6547" y="3069804"/>
            <a:ext cx="8733420" cy="7174563"/>
          </a:xfrm>
        </p:spPr>
        <p:txBody>
          <a:bodyPr anchor="b">
            <a:normAutofit/>
          </a:bodyPr>
          <a:lstStyle>
            <a:lvl1pPr algn="l"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95558" y="3074848"/>
            <a:ext cx="13781441" cy="14390112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46549" y="10257577"/>
            <a:ext cx="8738529" cy="7194179"/>
          </a:xfrm>
        </p:spPr>
        <p:txBody>
          <a:bodyPr>
            <a:normAutofit/>
          </a:bodyPr>
          <a:lstStyle>
            <a:lvl1pPr marL="0" indent="0" algn="l">
              <a:buNone/>
              <a:defRPr sz="2560"/>
            </a:lvl1pPr>
            <a:lvl2pPr marL="548667" indent="0">
              <a:buNone/>
              <a:defRPr sz="1680"/>
            </a:lvl2pPr>
            <a:lvl3pPr marL="1097335" indent="0">
              <a:buNone/>
              <a:defRPr sz="1440"/>
            </a:lvl3pPr>
            <a:lvl4pPr marL="1646002" indent="0">
              <a:buNone/>
              <a:defRPr sz="1200"/>
            </a:lvl4pPr>
            <a:lvl5pPr marL="2194670" indent="0">
              <a:buNone/>
              <a:defRPr sz="1200"/>
            </a:lvl5pPr>
            <a:lvl6pPr marL="2743337" indent="0">
              <a:buNone/>
              <a:defRPr sz="1200"/>
            </a:lvl6pPr>
            <a:lvl7pPr marL="3292005" indent="0">
              <a:buNone/>
              <a:defRPr sz="1200"/>
            </a:lvl7pPr>
            <a:lvl8pPr marL="3840672" indent="0">
              <a:buNone/>
              <a:defRPr sz="1200"/>
            </a:lvl8pPr>
            <a:lvl9pPr marL="4389339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F78D-B2E8-A64E-AA4B-934B39D7620A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9B1D0-35A7-064D-B6E4-0DED50AD95C6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4051656" y="2059085"/>
            <a:ext cx="23668329" cy="497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7987407" y="1542949"/>
            <a:ext cx="12640994" cy="16477123"/>
            <a:chOff x="4996501" y="482171"/>
            <a:chExt cx="3511387" cy="5149101"/>
          </a:xfrm>
        </p:grpSpPr>
        <p:sp>
          <p:nvSpPr>
            <p:cNvPr id="14" name="Rectangle 13"/>
            <p:cNvSpPr/>
            <p:nvPr/>
          </p:nvSpPr>
          <p:spPr>
            <a:xfrm>
              <a:off x="4996501" y="482171"/>
              <a:ext cx="3511387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5312152" y="812506"/>
              <a:ext cx="2883013" cy="4479361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5478" y="3614440"/>
            <a:ext cx="12190197" cy="6139159"/>
          </a:xfrm>
        </p:spPr>
        <p:txBody>
          <a:bodyPr anchor="b">
            <a:normAutofit/>
          </a:bodyPr>
          <a:lstStyle>
            <a:lvl1pPr>
              <a:defRPr sz="51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304461" y="3592139"/>
            <a:ext cx="8045993" cy="1237224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840"/>
            </a:lvl1pPr>
            <a:lvl2pPr marL="548667" indent="0">
              <a:buNone/>
              <a:defRPr sz="3360"/>
            </a:lvl2pPr>
            <a:lvl3pPr marL="1097335" indent="0">
              <a:buNone/>
              <a:defRPr sz="2880"/>
            </a:lvl3pPr>
            <a:lvl4pPr marL="1646002" indent="0">
              <a:buNone/>
              <a:defRPr sz="2400"/>
            </a:lvl4pPr>
            <a:lvl5pPr marL="2194670" indent="0">
              <a:buNone/>
              <a:defRPr sz="2400"/>
            </a:lvl5pPr>
            <a:lvl6pPr marL="2743337" indent="0">
              <a:buNone/>
              <a:defRPr sz="2400"/>
            </a:lvl6pPr>
            <a:lvl7pPr marL="3292005" indent="0">
              <a:buNone/>
              <a:defRPr sz="2400"/>
            </a:lvl7pPr>
            <a:lvl8pPr marL="3840672" indent="0">
              <a:buNone/>
              <a:defRPr sz="2400"/>
            </a:lvl8pPr>
            <a:lvl9pPr marL="4389339" indent="0">
              <a:buNone/>
              <a:defRPr sz="24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73114" y="9782932"/>
            <a:ext cx="12206942" cy="6696217"/>
          </a:xfrm>
        </p:spPr>
        <p:txBody>
          <a:bodyPr>
            <a:normAutofit/>
          </a:bodyPr>
          <a:lstStyle>
            <a:lvl1pPr marL="0" indent="0" algn="l">
              <a:buNone/>
              <a:defRPr sz="2880"/>
            </a:lvl1pPr>
            <a:lvl2pPr marL="548667" indent="0">
              <a:buNone/>
              <a:defRPr sz="1680"/>
            </a:lvl2pPr>
            <a:lvl3pPr marL="1097335" indent="0">
              <a:buNone/>
              <a:defRPr sz="1440"/>
            </a:lvl3pPr>
            <a:lvl4pPr marL="1646002" indent="0">
              <a:buNone/>
              <a:defRPr sz="1200"/>
            </a:lvl4pPr>
            <a:lvl5pPr marL="2194670" indent="0">
              <a:buNone/>
              <a:defRPr sz="1200"/>
            </a:lvl5pPr>
            <a:lvl6pPr marL="2743337" indent="0">
              <a:buNone/>
              <a:defRPr sz="1200"/>
            </a:lvl6pPr>
            <a:lvl7pPr marL="3292005" indent="0">
              <a:buNone/>
              <a:defRPr sz="1200"/>
            </a:lvl7pPr>
            <a:lvl8pPr marL="3840672" indent="0">
              <a:buNone/>
              <a:defRPr sz="1200"/>
            </a:lvl8pPr>
            <a:lvl9pPr marL="4389339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048534" y="17503544"/>
            <a:ext cx="12218318" cy="1024393"/>
          </a:xfrm>
        </p:spPr>
        <p:txBody>
          <a:bodyPr/>
          <a:lstStyle>
            <a:lvl1pPr algn="l">
              <a:defRPr/>
            </a:lvl1pPr>
          </a:lstStyle>
          <a:p>
            <a:fld id="{7F3FF78D-B2E8-A64E-AA4B-934B39D7620A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51654" y="1019653"/>
            <a:ext cx="9363716" cy="1026979"/>
          </a:xfr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415369" y="421536"/>
            <a:ext cx="2864685" cy="1611449"/>
          </a:xfrm>
        </p:spPr>
        <p:txBody>
          <a:bodyPr/>
          <a:lstStyle/>
          <a:p>
            <a:fld id="{B9A9B1D0-35A7-064D-B6E4-0DED50AD95C6}" type="slidenum">
              <a:rPr lang="en-US" smtClean="0"/>
              <a:t>‹#›</a:t>
            </a:fld>
            <a:endParaRPr lang="en-US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70363" b="36435"/>
          <a:stretch/>
        </p:blipFill>
        <p:spPr>
          <a:xfrm>
            <a:off x="4051656" y="2059085"/>
            <a:ext cx="12212727" cy="497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19583533"/>
            <a:ext cx="32918400" cy="237744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1500061"/>
            <a:ext cx="32918400" cy="18070477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/>
          <p:cNvCxnSpPr/>
          <p:nvPr/>
        </p:nvCxnSpPr>
        <p:spPr>
          <a:xfrm>
            <a:off x="0" y="19587216"/>
            <a:ext cx="329184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63265" y="3059752"/>
            <a:ext cx="23656835" cy="33575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63265" y="6935633"/>
            <a:ext cx="23656835" cy="10523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276714" y="1057188"/>
            <a:ext cx="8525852" cy="975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FF78D-B2E8-A64E-AA4B-934B39D7620A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63264" y="1053788"/>
            <a:ext cx="12198593" cy="9894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817421" y="421536"/>
            <a:ext cx="2864685" cy="161144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4480">
                <a:solidFill>
                  <a:schemeClr val="accent1"/>
                </a:solidFill>
              </a:defRPr>
            </a:lvl1pPr>
          </a:lstStyle>
          <a:p>
            <a:fld id="{B9A9B1D0-35A7-064D-B6E4-0DED50AD9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844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</p:sldLayoutIdLst>
  <p:txStyles>
    <p:titleStyle>
      <a:lvl1pPr algn="l" defTabSz="1097335" rtl="0" eaLnBrk="1" latinLnBrk="0" hangingPunct="1">
        <a:lnSpc>
          <a:spcPct val="90000"/>
        </a:lnSpc>
        <a:spcBef>
          <a:spcPct val="0"/>
        </a:spcBef>
        <a:buNone/>
        <a:defRPr sz="512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65778" indent="-365778" algn="l" defTabSz="1097335" rtl="0" eaLnBrk="1" latinLnBrk="0" hangingPunct="1">
        <a:lnSpc>
          <a:spcPct val="120000"/>
        </a:lnSpc>
        <a:spcBef>
          <a:spcPts val="1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3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097335" indent="-365778" algn="l" defTabSz="1097335" rtl="0" eaLnBrk="1" latinLnBrk="0" hangingPunct="1">
        <a:lnSpc>
          <a:spcPct val="120000"/>
        </a:lnSpc>
        <a:spcBef>
          <a:spcPts val="8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56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828891" indent="-365778" algn="l" defTabSz="1097335" rtl="0" eaLnBrk="1" latinLnBrk="0" hangingPunct="1">
        <a:lnSpc>
          <a:spcPct val="120000"/>
        </a:lnSpc>
        <a:spcBef>
          <a:spcPts val="8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56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2560448" indent="-365778" algn="l" defTabSz="1097335" rtl="0" eaLnBrk="1" latinLnBrk="0" hangingPunct="1">
        <a:lnSpc>
          <a:spcPct val="120000"/>
        </a:lnSpc>
        <a:spcBef>
          <a:spcPts val="8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24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3292005" indent="-365778" algn="l" defTabSz="1097335" rtl="0" eaLnBrk="1" latinLnBrk="0" hangingPunct="1">
        <a:lnSpc>
          <a:spcPct val="120000"/>
        </a:lnSpc>
        <a:spcBef>
          <a:spcPts val="8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92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4023561" indent="-365778" algn="l" defTabSz="1463113" rtl="0" eaLnBrk="1" latinLnBrk="0" hangingPunct="1">
        <a:lnSpc>
          <a:spcPct val="120000"/>
        </a:lnSpc>
        <a:spcBef>
          <a:spcPts val="8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92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755118" indent="-365778" algn="l" defTabSz="1463113" rtl="0" eaLnBrk="1" latinLnBrk="0" hangingPunct="1">
        <a:lnSpc>
          <a:spcPct val="120000"/>
        </a:lnSpc>
        <a:spcBef>
          <a:spcPts val="8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92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5486674" indent="-365778" algn="l" defTabSz="1463113" rtl="0" eaLnBrk="1" latinLnBrk="0" hangingPunct="1">
        <a:lnSpc>
          <a:spcPct val="120000"/>
        </a:lnSpc>
        <a:spcBef>
          <a:spcPts val="8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92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6218231" indent="-365778" algn="l" defTabSz="1463113" rtl="0" eaLnBrk="1" latinLnBrk="0" hangingPunct="1">
        <a:lnSpc>
          <a:spcPct val="120000"/>
        </a:lnSpc>
        <a:spcBef>
          <a:spcPts val="8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92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33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67" algn="l" defTabSz="109733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335" algn="l" defTabSz="109733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6002" algn="l" defTabSz="109733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70" algn="l" defTabSz="109733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337" algn="l" defTabSz="109733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2005" algn="l" defTabSz="109733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672" algn="l" defTabSz="109733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339" algn="l" defTabSz="109733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11" Type="http://schemas.openxmlformats.org/officeDocument/2006/relationships/image" Target="../media/image12.tiff"/><Relationship Id="rId5" Type="http://schemas.openxmlformats.org/officeDocument/2006/relationships/image" Target="../media/image6.tiff"/><Relationship Id="rId10" Type="http://schemas.openxmlformats.org/officeDocument/2006/relationships/image" Target="../media/image11.tiff"/><Relationship Id="rId4" Type="http://schemas.openxmlformats.org/officeDocument/2006/relationships/image" Target="../media/image5.tiff"/><Relationship Id="rId9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alphaModFix amt="5000"/>
          </a:blip>
          <a:stretch>
            <a:fillRect/>
          </a:stretch>
        </p:blipFill>
        <p:spPr>
          <a:xfrm>
            <a:off x="9303721" y="1925052"/>
            <a:ext cx="13476069" cy="186409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92492" y="233411"/>
            <a:ext cx="12885617" cy="1147242"/>
          </a:xfrm>
        </p:spPr>
        <p:txBody>
          <a:bodyPr>
            <a:noAutofit/>
          </a:bodyPr>
          <a:lstStyle/>
          <a:p>
            <a:r>
              <a:rPr lang="en-US" sz="5134" dirty="0"/>
              <a:t>Ping Pong with Genetic Algorithms</a:t>
            </a:r>
            <a:endParaRPr lang="en-US" sz="5134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205286"/>
              </p:ext>
            </p:extLst>
          </p:nvPr>
        </p:nvGraphicFramePr>
        <p:xfrm>
          <a:off x="9533772" y="3146288"/>
          <a:ext cx="4904123" cy="4352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123"/>
              </a:tblGrid>
              <a:tr h="1303793">
                <a:tc>
                  <a:txBody>
                    <a:bodyPr/>
                    <a:lstStyle/>
                    <a:p>
                      <a:pPr algn="l"/>
                      <a:r>
                        <a:rPr lang="en-US" sz="2700" dirty="0" smtClean="0"/>
                        <a:t>Genetic Algorithm</a:t>
                      </a:r>
                      <a:r>
                        <a:rPr lang="en-US" sz="2700" baseline="0" dirty="0" smtClean="0"/>
                        <a:t> Background</a:t>
                      </a:r>
                      <a:endParaRPr lang="en-US" sz="2700" dirty="0"/>
                    </a:p>
                  </a:txBody>
                  <a:tcPr marL="60960" marR="60960" marT="30480" marB="30480"/>
                </a:tc>
              </a:tr>
              <a:tr h="3048432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This project</a:t>
                      </a:r>
                      <a:r>
                        <a:rPr lang="en-US" sz="2200" baseline="0" dirty="0" smtClean="0"/>
                        <a:t> serves as introduction to genetic algorithms, and their practical uses such as in machine learning to find optimal parameters in a machine learning model</a:t>
                      </a:r>
                      <a:endParaRPr lang="en-US" sz="2200" dirty="0"/>
                    </a:p>
                  </a:txBody>
                  <a:tcPr marL="60960" marR="60960" marT="30480" marB="30480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778283"/>
              </p:ext>
            </p:extLst>
          </p:nvPr>
        </p:nvGraphicFramePr>
        <p:xfrm>
          <a:off x="14381125" y="18040551"/>
          <a:ext cx="4483335" cy="3633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83335"/>
              </a:tblGrid>
              <a:tr h="820071">
                <a:tc>
                  <a:txBody>
                    <a:bodyPr/>
                    <a:lstStyle/>
                    <a:p>
                      <a:pPr algn="ctr"/>
                      <a:r>
                        <a:rPr lang="en-US" sz="2700" dirty="0" smtClean="0"/>
                        <a:t>Knowledge Involved</a:t>
                      </a:r>
                      <a:endParaRPr lang="en-US" sz="2700" dirty="0"/>
                    </a:p>
                  </a:txBody>
                  <a:tcPr marL="60960" marR="60960" marT="30480" marB="30480"/>
                </a:tc>
              </a:tr>
              <a:tr h="2813547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CSS 301: Technical Writing</a:t>
                      </a:r>
                    </a:p>
                    <a:p>
                      <a:r>
                        <a:rPr lang="en-US" sz="2200" dirty="0" smtClean="0"/>
                        <a:t>CSS 342/3:</a:t>
                      </a:r>
                      <a:r>
                        <a:rPr lang="en-US" sz="2200" baseline="0" dirty="0" smtClean="0"/>
                        <a:t> Data Structures and Algorithms</a:t>
                      </a:r>
                      <a:endParaRPr lang="en-US" sz="2200" dirty="0" smtClean="0"/>
                    </a:p>
                    <a:p>
                      <a:r>
                        <a:rPr lang="en-US" sz="2200" dirty="0" smtClean="0"/>
                        <a:t>CSS 360: Software Design</a:t>
                      </a:r>
                    </a:p>
                    <a:p>
                      <a:r>
                        <a:rPr lang="en-US" sz="2200" dirty="0" smtClean="0"/>
                        <a:t>CSS</a:t>
                      </a:r>
                      <a:r>
                        <a:rPr lang="en-US" sz="2200" baseline="0" dirty="0" smtClean="0"/>
                        <a:t> 485: Artificial Neural Networks</a:t>
                      </a:r>
                    </a:p>
                    <a:p>
                      <a:r>
                        <a:rPr lang="en-US" sz="2200" baseline="0" dirty="0" smtClean="0"/>
                        <a:t>CSS 490: Pattern Recognition</a:t>
                      </a:r>
                    </a:p>
                    <a:p>
                      <a:r>
                        <a:rPr lang="en-US" sz="2200" baseline="0" dirty="0" smtClean="0"/>
                        <a:t>CSS 470: Operating Systems</a:t>
                      </a:r>
                      <a:endParaRPr lang="en-US" sz="2200" dirty="0"/>
                    </a:p>
                  </a:txBody>
                  <a:tcPr marL="60960" marR="60960" marT="30480" marB="30480"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33198"/>
              </p:ext>
            </p:extLst>
          </p:nvPr>
        </p:nvGraphicFramePr>
        <p:xfrm>
          <a:off x="9466779" y="18436721"/>
          <a:ext cx="4646195" cy="3174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6195"/>
              </a:tblGrid>
              <a:tr h="746285">
                <a:tc>
                  <a:txBody>
                    <a:bodyPr/>
                    <a:lstStyle/>
                    <a:p>
                      <a:pPr algn="ctr"/>
                      <a:r>
                        <a:rPr lang="en-US" sz="2700" dirty="0" smtClean="0"/>
                        <a:t>Tools Used</a:t>
                      </a:r>
                      <a:endParaRPr lang="en-US" sz="2700" dirty="0"/>
                    </a:p>
                  </a:txBody>
                  <a:tcPr marL="60960" marR="60960" marT="30480" marB="30480"/>
                </a:tc>
              </a:tr>
              <a:tr h="2428592"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 marL="60960" marR="60960" marT="30480" marB="30480"/>
                </a:tc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4451" y="19356099"/>
            <a:ext cx="912415" cy="7133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3287" y="19398433"/>
            <a:ext cx="1105488" cy="6710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1846" y="19469987"/>
            <a:ext cx="1044723" cy="5850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0159" y="20395182"/>
            <a:ext cx="1544447" cy="6244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04822" y="20229078"/>
            <a:ext cx="790550" cy="790550"/>
          </a:xfrm>
          <a:prstGeom prst="rect">
            <a:avLst/>
          </a:prstGeom>
        </p:spPr>
      </p:pic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761491"/>
              </p:ext>
            </p:extLst>
          </p:nvPr>
        </p:nvGraphicFramePr>
        <p:xfrm>
          <a:off x="18209481" y="3167692"/>
          <a:ext cx="5235074" cy="41840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5074"/>
              </a:tblGrid>
              <a:tr h="855719">
                <a:tc>
                  <a:txBody>
                    <a:bodyPr/>
                    <a:lstStyle/>
                    <a:p>
                      <a:pPr algn="ctr"/>
                      <a:r>
                        <a:rPr lang="en-US" sz="2700" dirty="0" smtClean="0"/>
                        <a:t>Aims and Objectives</a:t>
                      </a:r>
                      <a:endParaRPr lang="en-US" sz="2700" dirty="0"/>
                    </a:p>
                  </a:txBody>
                  <a:tcPr marL="60960" marR="60960" marT="30480" marB="30480"/>
                </a:tc>
              </a:tr>
              <a:tr h="3328339">
                <a:tc>
                  <a:txBody>
                    <a:bodyPr/>
                    <a:lstStyle/>
                    <a:p>
                      <a:pPr marL="457200" marR="0" lvl="0" indent="-457200" algn="l" defTabSz="16459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sz="2200" baseline="0" dirty="0" smtClean="0"/>
                        <a:t>The Aim of this capstone project was to design and develop a genetic algorithm to assist in finding the optimal hyper parameters. The specific Objects were:</a:t>
                      </a:r>
                    </a:p>
                    <a:p>
                      <a:pPr marL="457200" marR="0" lvl="0" indent="-457200" algn="l" defTabSz="164592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2200" baseline="0" dirty="0" smtClean="0"/>
                        <a:t>Implement Genetic algorithm logic</a:t>
                      </a:r>
                    </a:p>
                    <a:p>
                      <a:pPr marL="457200" marR="0" lvl="0" indent="-457200" algn="l" defTabSz="164592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2200" baseline="0" dirty="0" smtClean="0"/>
                        <a:t>Build a model to achieve adequate performance in ping-pong game play against computer</a:t>
                      </a:r>
                    </a:p>
                    <a:p>
                      <a:pPr marL="457200" marR="0" lvl="0" indent="-457200" algn="l" defTabSz="16459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sz="2200" baseline="0" dirty="0" smtClean="0"/>
                    </a:p>
                  </a:txBody>
                  <a:tcPr marL="60960" marR="60960" marT="30480" marB="30480"/>
                </a:tc>
              </a:tr>
            </a:tbl>
          </a:graphicData>
        </a:graphic>
      </p:graphicFrame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38913" y="3176909"/>
            <a:ext cx="2860035" cy="4396522"/>
          </a:xfrm>
          <a:prstGeom prst="rect">
            <a:avLst/>
          </a:prstGeom>
        </p:spPr>
      </p:pic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548667"/>
              </p:ext>
            </p:extLst>
          </p:nvPr>
        </p:nvGraphicFramePr>
        <p:xfrm>
          <a:off x="9533772" y="8414396"/>
          <a:ext cx="9831044" cy="7765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31044"/>
              </a:tblGrid>
              <a:tr h="882539">
                <a:tc>
                  <a:txBody>
                    <a:bodyPr/>
                    <a:lstStyle/>
                    <a:p>
                      <a:pPr algn="ctr"/>
                      <a:r>
                        <a:rPr lang="en-US" sz="2700" dirty="0" smtClean="0"/>
                        <a:t>Process</a:t>
                      </a:r>
                      <a:endParaRPr lang="en-US" sz="2700" dirty="0"/>
                    </a:p>
                  </a:txBody>
                  <a:tcPr marL="60960" marR="60960" marT="30480" marB="30480"/>
                </a:tc>
              </a:tr>
              <a:tr h="6882495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The</a:t>
                      </a:r>
                      <a:r>
                        <a:rPr lang="en-US" sz="2200" baseline="0" dirty="0" smtClean="0"/>
                        <a:t> figure below outlines the program flow involved with how genetic algorithms choose which networks to breed.</a:t>
                      </a:r>
                      <a:endParaRPr lang="en-US" sz="2200" dirty="0"/>
                    </a:p>
                  </a:txBody>
                  <a:tcPr marL="60960" marR="60960" marT="30480" marB="30480"/>
                </a:tc>
              </a:tr>
            </a:tbl>
          </a:graphicData>
        </a:graphic>
      </p:graphicFrame>
      <p:sp>
        <p:nvSpPr>
          <p:cNvPr id="23" name="Rectangle 22"/>
          <p:cNvSpPr/>
          <p:nvPr/>
        </p:nvSpPr>
        <p:spPr>
          <a:xfrm>
            <a:off x="9653267" y="11000816"/>
            <a:ext cx="2697277" cy="775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56" dirty="0"/>
              <a:t>population</a:t>
            </a:r>
            <a:endParaRPr lang="en-US" sz="3456" dirty="0"/>
          </a:p>
        </p:txBody>
      </p:sp>
      <p:sp>
        <p:nvSpPr>
          <p:cNvPr id="24" name="Rectangle 23"/>
          <p:cNvSpPr/>
          <p:nvPr/>
        </p:nvSpPr>
        <p:spPr>
          <a:xfrm>
            <a:off x="9984186" y="12385055"/>
            <a:ext cx="3148495" cy="1035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56"/>
              <a:t>Thread Manager</a:t>
            </a:r>
            <a:endParaRPr lang="en-US" sz="3456" dirty="0"/>
          </a:p>
        </p:txBody>
      </p:sp>
      <p:sp>
        <p:nvSpPr>
          <p:cNvPr id="26" name="Freeform 25"/>
          <p:cNvSpPr/>
          <p:nvPr/>
        </p:nvSpPr>
        <p:spPr>
          <a:xfrm>
            <a:off x="10014453" y="13426822"/>
            <a:ext cx="661839" cy="1450427"/>
          </a:xfrm>
          <a:custGeom>
            <a:avLst/>
            <a:gdLst>
              <a:gd name="connsiteX0" fmla="*/ 445626 w 992758"/>
              <a:gd name="connsiteY0" fmla="*/ 0 h 2175641"/>
              <a:gd name="connsiteX1" fmla="*/ 981653 w 992758"/>
              <a:gd name="connsiteY1" fmla="*/ 1198179 h 2175641"/>
              <a:gd name="connsiteX2" fmla="*/ 4191 w 992758"/>
              <a:gd name="connsiteY2" fmla="*/ 1481958 h 2175641"/>
              <a:gd name="connsiteX3" fmla="*/ 634812 w 992758"/>
              <a:gd name="connsiteY3" fmla="*/ 1954924 h 2175641"/>
              <a:gd name="connsiteX4" fmla="*/ 792467 w 992758"/>
              <a:gd name="connsiteY4" fmla="*/ 2175641 h 2175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2758" h="2175641">
                <a:moveTo>
                  <a:pt x="445626" y="0"/>
                </a:moveTo>
                <a:cubicBezTo>
                  <a:pt x="750426" y="475593"/>
                  <a:pt x="1055226" y="951186"/>
                  <a:pt x="981653" y="1198179"/>
                </a:cubicBezTo>
                <a:cubicBezTo>
                  <a:pt x="908081" y="1445172"/>
                  <a:pt x="61998" y="1355834"/>
                  <a:pt x="4191" y="1481958"/>
                </a:cubicBezTo>
                <a:cubicBezTo>
                  <a:pt x="-53616" y="1608082"/>
                  <a:pt x="503433" y="1839310"/>
                  <a:pt x="634812" y="1954924"/>
                </a:cubicBezTo>
                <a:cubicBezTo>
                  <a:pt x="766191" y="2070538"/>
                  <a:pt x="781957" y="2138855"/>
                  <a:pt x="792467" y="217564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56"/>
          </a:p>
        </p:txBody>
      </p:sp>
      <p:sp>
        <p:nvSpPr>
          <p:cNvPr id="27" name="Freeform 26"/>
          <p:cNvSpPr/>
          <p:nvPr/>
        </p:nvSpPr>
        <p:spPr>
          <a:xfrm>
            <a:off x="11037479" y="13461892"/>
            <a:ext cx="661839" cy="1450427"/>
          </a:xfrm>
          <a:custGeom>
            <a:avLst/>
            <a:gdLst>
              <a:gd name="connsiteX0" fmla="*/ 445626 w 992758"/>
              <a:gd name="connsiteY0" fmla="*/ 0 h 2175641"/>
              <a:gd name="connsiteX1" fmla="*/ 981653 w 992758"/>
              <a:gd name="connsiteY1" fmla="*/ 1198179 h 2175641"/>
              <a:gd name="connsiteX2" fmla="*/ 4191 w 992758"/>
              <a:gd name="connsiteY2" fmla="*/ 1481958 h 2175641"/>
              <a:gd name="connsiteX3" fmla="*/ 634812 w 992758"/>
              <a:gd name="connsiteY3" fmla="*/ 1954924 h 2175641"/>
              <a:gd name="connsiteX4" fmla="*/ 792467 w 992758"/>
              <a:gd name="connsiteY4" fmla="*/ 2175641 h 2175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2758" h="2175641">
                <a:moveTo>
                  <a:pt x="445626" y="0"/>
                </a:moveTo>
                <a:cubicBezTo>
                  <a:pt x="750426" y="475593"/>
                  <a:pt x="1055226" y="951186"/>
                  <a:pt x="981653" y="1198179"/>
                </a:cubicBezTo>
                <a:cubicBezTo>
                  <a:pt x="908081" y="1445172"/>
                  <a:pt x="61998" y="1355834"/>
                  <a:pt x="4191" y="1481958"/>
                </a:cubicBezTo>
                <a:cubicBezTo>
                  <a:pt x="-53616" y="1608082"/>
                  <a:pt x="503433" y="1839310"/>
                  <a:pt x="634812" y="1954924"/>
                </a:cubicBezTo>
                <a:cubicBezTo>
                  <a:pt x="766191" y="2070538"/>
                  <a:pt x="781957" y="2138855"/>
                  <a:pt x="792467" y="217564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56"/>
          </a:p>
        </p:txBody>
      </p:sp>
      <p:sp>
        <p:nvSpPr>
          <p:cNvPr id="28" name="Freeform 27"/>
          <p:cNvSpPr/>
          <p:nvPr/>
        </p:nvSpPr>
        <p:spPr>
          <a:xfrm>
            <a:off x="12291103" y="13454904"/>
            <a:ext cx="661839" cy="1450427"/>
          </a:xfrm>
          <a:custGeom>
            <a:avLst/>
            <a:gdLst>
              <a:gd name="connsiteX0" fmla="*/ 445626 w 992758"/>
              <a:gd name="connsiteY0" fmla="*/ 0 h 2175641"/>
              <a:gd name="connsiteX1" fmla="*/ 981653 w 992758"/>
              <a:gd name="connsiteY1" fmla="*/ 1198179 h 2175641"/>
              <a:gd name="connsiteX2" fmla="*/ 4191 w 992758"/>
              <a:gd name="connsiteY2" fmla="*/ 1481958 h 2175641"/>
              <a:gd name="connsiteX3" fmla="*/ 634812 w 992758"/>
              <a:gd name="connsiteY3" fmla="*/ 1954924 h 2175641"/>
              <a:gd name="connsiteX4" fmla="*/ 792467 w 992758"/>
              <a:gd name="connsiteY4" fmla="*/ 2175641 h 2175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2758" h="2175641">
                <a:moveTo>
                  <a:pt x="445626" y="0"/>
                </a:moveTo>
                <a:cubicBezTo>
                  <a:pt x="750426" y="475593"/>
                  <a:pt x="1055226" y="951186"/>
                  <a:pt x="981653" y="1198179"/>
                </a:cubicBezTo>
                <a:cubicBezTo>
                  <a:pt x="908081" y="1445172"/>
                  <a:pt x="61998" y="1355834"/>
                  <a:pt x="4191" y="1481958"/>
                </a:cubicBezTo>
                <a:cubicBezTo>
                  <a:pt x="-53616" y="1608082"/>
                  <a:pt x="503433" y="1839310"/>
                  <a:pt x="634812" y="1954924"/>
                </a:cubicBezTo>
                <a:cubicBezTo>
                  <a:pt x="766191" y="2070538"/>
                  <a:pt x="781957" y="2138855"/>
                  <a:pt x="792467" y="217564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56"/>
          </a:p>
        </p:txBody>
      </p:sp>
      <p:sp>
        <p:nvSpPr>
          <p:cNvPr id="30" name="Rectangle 29"/>
          <p:cNvSpPr/>
          <p:nvPr/>
        </p:nvSpPr>
        <p:spPr>
          <a:xfrm>
            <a:off x="9653266" y="14851889"/>
            <a:ext cx="1172788" cy="1093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56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93923" y="15112348"/>
            <a:ext cx="1172199" cy="624581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0972185" y="14846517"/>
            <a:ext cx="1172788" cy="1093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56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12842" y="15106976"/>
            <a:ext cx="1172199" cy="624581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2291103" y="14846517"/>
            <a:ext cx="1172788" cy="1093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56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31761" y="15106976"/>
            <a:ext cx="1172199" cy="624581"/>
          </a:xfrm>
          <a:prstGeom prst="rect">
            <a:avLst/>
          </a:prstGeom>
        </p:spPr>
      </p:pic>
      <p:cxnSp>
        <p:nvCxnSpPr>
          <p:cNvPr id="38" name="Straight Arrow Connector 37"/>
          <p:cNvCxnSpPr>
            <a:endCxn id="24" idx="0"/>
          </p:cNvCxnSpPr>
          <p:nvPr/>
        </p:nvCxnSpPr>
        <p:spPr>
          <a:xfrm>
            <a:off x="11238421" y="11735465"/>
            <a:ext cx="320012" cy="64959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4007823" y="13856318"/>
            <a:ext cx="3148495" cy="1875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56" dirty="0"/>
              <a:t>Leaderboard</a:t>
            </a:r>
          </a:p>
          <a:p>
            <a:pPr algn="ctr"/>
            <a:r>
              <a:rPr lang="en-US" sz="3456" dirty="0"/>
              <a:t>1: Parent 1</a:t>
            </a:r>
          </a:p>
          <a:p>
            <a:pPr algn="ctr"/>
            <a:r>
              <a:rPr lang="en-US" sz="3456" dirty="0"/>
              <a:t>2: Parent II</a:t>
            </a:r>
            <a:endParaRPr lang="en-US" sz="3456" dirty="0"/>
          </a:p>
        </p:txBody>
      </p:sp>
      <p:cxnSp>
        <p:nvCxnSpPr>
          <p:cNvPr id="45" name="Elbow Connector 44"/>
          <p:cNvCxnSpPr>
            <a:stCxn id="24" idx="3"/>
            <a:endCxn id="43" idx="0"/>
          </p:cNvCxnSpPr>
          <p:nvPr/>
        </p:nvCxnSpPr>
        <p:spPr>
          <a:xfrm>
            <a:off x="13132681" y="12903022"/>
            <a:ext cx="2449390" cy="953296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/>
          <p:nvPr/>
        </p:nvCxnSpPr>
        <p:spPr>
          <a:xfrm rot="5400000" flipH="1" flipV="1">
            <a:off x="16363238" y="13413504"/>
            <a:ext cx="2090026" cy="50386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16155288" y="11341237"/>
            <a:ext cx="2732690" cy="1248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56" dirty="0"/>
              <a:t>Breed</a:t>
            </a:r>
            <a:endParaRPr lang="en-US" sz="3456" dirty="0"/>
          </a:p>
        </p:txBody>
      </p:sp>
      <p:sp>
        <p:nvSpPr>
          <p:cNvPr id="56" name="Rectangle 55"/>
          <p:cNvSpPr/>
          <p:nvPr/>
        </p:nvSpPr>
        <p:spPr>
          <a:xfrm>
            <a:off x="14898256" y="10577167"/>
            <a:ext cx="796339" cy="827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56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38914" y="10837627"/>
            <a:ext cx="887789" cy="473039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14644996" y="10759844"/>
            <a:ext cx="796339" cy="827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56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85654" y="11020303"/>
            <a:ext cx="887789" cy="473039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14279011" y="11056223"/>
            <a:ext cx="796339" cy="8278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56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19669" y="11316683"/>
            <a:ext cx="887789" cy="473039"/>
          </a:xfrm>
          <a:prstGeom prst="rect">
            <a:avLst/>
          </a:prstGeom>
        </p:spPr>
      </p:pic>
      <p:cxnSp>
        <p:nvCxnSpPr>
          <p:cNvPr id="65" name="Straight Arrow Connector 64"/>
          <p:cNvCxnSpPr/>
          <p:nvPr/>
        </p:nvCxnSpPr>
        <p:spPr>
          <a:xfrm flipH="1" flipV="1">
            <a:off x="15694595" y="11000816"/>
            <a:ext cx="1965589" cy="3404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4" idx="0"/>
          </p:cNvCxnSpPr>
          <p:nvPr/>
        </p:nvCxnSpPr>
        <p:spPr>
          <a:xfrm flipH="1">
            <a:off x="15138185" y="11341238"/>
            <a:ext cx="2383449" cy="2986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4" idx="0"/>
          </p:cNvCxnSpPr>
          <p:nvPr/>
        </p:nvCxnSpPr>
        <p:spPr>
          <a:xfrm flipH="1">
            <a:off x="15441335" y="11341238"/>
            <a:ext cx="2080299" cy="132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12350543" y="11405030"/>
            <a:ext cx="19284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endCxn id="23" idx="3"/>
          </p:cNvCxnSpPr>
          <p:nvPr/>
        </p:nvCxnSpPr>
        <p:spPr>
          <a:xfrm flipH="1">
            <a:off x="12350544" y="11000816"/>
            <a:ext cx="2335111" cy="387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12287709" y="10671687"/>
            <a:ext cx="2604511" cy="729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9392492" y="1499912"/>
            <a:ext cx="5389273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33" dirty="0"/>
              <a:t>Presenter: Danny Ly</a:t>
            </a:r>
            <a:endParaRPr lang="en-US" sz="2933" dirty="0"/>
          </a:p>
        </p:txBody>
      </p:sp>
      <p:sp>
        <p:nvSpPr>
          <p:cNvPr id="88" name="TextBox 87"/>
          <p:cNvSpPr txBox="1"/>
          <p:nvPr/>
        </p:nvSpPr>
        <p:spPr>
          <a:xfrm>
            <a:off x="13586971" y="1420720"/>
            <a:ext cx="5389273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33" dirty="0"/>
              <a:t>Advisor: Dong Si</a:t>
            </a:r>
            <a:endParaRPr lang="en-US" sz="2933" dirty="0"/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349028" y="-130289"/>
            <a:ext cx="3353893" cy="2403623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96384" y="6177788"/>
            <a:ext cx="2349158" cy="1320725"/>
          </a:xfrm>
          <a:prstGeom prst="rect">
            <a:avLst/>
          </a:prstGeom>
        </p:spPr>
      </p:pic>
      <p:graphicFrame>
        <p:nvGraphicFramePr>
          <p:cNvPr id="92" name="Table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97251"/>
              </p:ext>
            </p:extLst>
          </p:nvPr>
        </p:nvGraphicFramePr>
        <p:xfrm>
          <a:off x="19132612" y="17526000"/>
          <a:ext cx="4570309" cy="40855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0309"/>
              </a:tblGrid>
              <a:tr h="784776">
                <a:tc>
                  <a:txBody>
                    <a:bodyPr/>
                    <a:lstStyle/>
                    <a:p>
                      <a:pPr algn="ctr"/>
                      <a:r>
                        <a:rPr lang="en-US" sz="2700" dirty="0" smtClean="0"/>
                        <a:t>Applications</a:t>
                      </a:r>
                      <a:endParaRPr lang="en-US" sz="2700" dirty="0"/>
                    </a:p>
                  </a:txBody>
                  <a:tcPr marL="60960" marR="60960" marT="30480" marB="30480"/>
                </a:tc>
              </a:tr>
              <a:tr h="3300822">
                <a:tc>
                  <a:txBody>
                    <a:bodyPr/>
                    <a:lstStyle/>
                    <a:p>
                      <a:pPr marL="457200" indent="-457200">
                        <a:buFont typeface="Arial" charset="0"/>
                        <a:buChar char="•"/>
                      </a:pPr>
                      <a:r>
                        <a:rPr lang="en-US" sz="2200" dirty="0" smtClean="0"/>
                        <a:t>Robotics</a:t>
                      </a:r>
                      <a:r>
                        <a:rPr lang="en-US" sz="2200" baseline="0" dirty="0" smtClean="0"/>
                        <a:t>: Search for optimal parameters for their specific jobs</a:t>
                      </a:r>
                    </a:p>
                    <a:p>
                      <a:pPr marL="457200" indent="-457200">
                        <a:buFont typeface="Arial" charset="0"/>
                        <a:buChar char="•"/>
                      </a:pPr>
                      <a:r>
                        <a:rPr lang="en-US" sz="2200" baseline="0" dirty="0" smtClean="0"/>
                        <a:t>Engineering Design: optimizing designs of head exchanger or robot arm grip</a:t>
                      </a:r>
                    </a:p>
                    <a:p>
                      <a:pPr marL="457200" indent="-457200">
                        <a:buFont typeface="Arial" charset="0"/>
                        <a:buChar char="•"/>
                      </a:pPr>
                      <a:r>
                        <a:rPr lang="en-US" sz="2200" baseline="0" dirty="0" smtClean="0"/>
                        <a:t>Manufacturing: Tesla using GA to design optimal aerodynamic parts</a:t>
                      </a:r>
                      <a:endParaRPr lang="en-US" sz="2200" dirty="0"/>
                    </a:p>
                  </a:txBody>
                  <a:tcPr marL="60960" marR="60960" marT="30480" marB="3048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96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04B663"/>
      </a:accent4>
      <a:accent5>
        <a:srgbClr val="DF8822"/>
      </a:accent5>
      <a:accent6>
        <a:srgbClr val="BC410A"/>
      </a:accent6>
      <a:hlink>
        <a:srgbClr val="5977C4"/>
      </a:hlink>
      <a:folHlink>
        <a:srgbClr val="0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2232</TotalTime>
  <Words>193</Words>
  <Application>Microsoft Office PowerPoint</Application>
  <PresentationFormat>Custom</PresentationFormat>
  <Paragraphs>29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Century Gothic</vt:lpstr>
      <vt:lpstr>Gallery</vt:lpstr>
      <vt:lpstr>Ping Pong with Genetic Algorithms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 Algorithm Ping Pong Game</dc:title>
  <dc:creator>Danny Ly</dc:creator>
  <cp:lastModifiedBy>RedKlouds Ly</cp:lastModifiedBy>
  <cp:revision>15</cp:revision>
  <dcterms:created xsi:type="dcterms:W3CDTF">2018-03-09T09:22:39Z</dcterms:created>
  <dcterms:modified xsi:type="dcterms:W3CDTF">2018-03-14T00:34:28Z</dcterms:modified>
</cp:coreProperties>
</file>